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51" r:id="rId2"/>
    <p:sldId id="452" r:id="rId3"/>
    <p:sldId id="453" r:id="rId4"/>
    <p:sldId id="454" r:id="rId5"/>
    <p:sldId id="463" r:id="rId6"/>
    <p:sldId id="464" r:id="rId7"/>
    <p:sldId id="462" r:id="rId8"/>
    <p:sldId id="456" r:id="rId9"/>
    <p:sldId id="457" r:id="rId10"/>
    <p:sldId id="458" r:id="rId11"/>
    <p:sldId id="459" r:id="rId12"/>
    <p:sldId id="460" r:id="rId13"/>
    <p:sldId id="461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262626"/>
    <a:srgbClr val="FFFFFF"/>
    <a:srgbClr val="2E00BB"/>
    <a:srgbClr val="003AA3"/>
    <a:srgbClr val="D8B9BA"/>
    <a:srgbClr val="99B3D7"/>
    <a:srgbClr val="DC9D9C"/>
    <a:srgbClr val="2800AE"/>
    <a:srgbClr val="01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6" autoAdjust="0"/>
    <p:restoredTop sz="84321" autoAdjust="0"/>
  </p:normalViewPr>
  <p:slideViewPr>
    <p:cSldViewPr snapToGrid="0">
      <p:cViewPr varScale="1">
        <p:scale>
          <a:sx n="63" d="100"/>
          <a:sy n="63" d="100"/>
        </p:scale>
        <p:origin x="55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9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可以考虑互动</a:t>
            </a:r>
            <a:r>
              <a:rPr lang="en-US" altLang="zh-CN" dirty="0"/>
              <a:t>:</a:t>
            </a:r>
            <a:r>
              <a:rPr lang="zh-CN" altLang="en-US" dirty="0"/>
              <a:t>请同学上黑板做计算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77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最复杂的功能，就像是朋友一样谁都离不开谁</a:t>
            </a:r>
            <a:r>
              <a:rPr lang="en-US" altLang="zh-CN" dirty="0"/>
              <a:t>——</a:t>
            </a:r>
            <a:r>
              <a:rPr lang="zh-CN" altLang="en-US" dirty="0"/>
              <a:t>于是我们把他们装在了一起！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4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475" y="1814203"/>
            <a:ext cx="10515600" cy="1296015"/>
          </a:xfrm>
        </p:spPr>
        <p:txBody>
          <a:bodyPr/>
          <a:lstStyle/>
          <a:p>
            <a:r>
              <a:rPr lang="zh-CN" altLang="en-US" sz="6000" dirty="0"/>
              <a:t>“超级大脑”是如何练成的？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653810" y="3557617"/>
            <a:ext cx="4721662" cy="150018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趣解计算机的组成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D48741-ED5E-B7AD-2BBF-D3C41A2937A2}"/>
              </a:ext>
            </a:extLst>
          </p:cNvPr>
          <p:cNvSpPr txBox="1"/>
          <p:nvPr/>
        </p:nvSpPr>
        <p:spPr>
          <a:xfrm>
            <a:off x="4271394" y="4847701"/>
            <a:ext cx="364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上海科技大学  计算机专业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匡鹏昊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我们做了哪些步骤？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41CFF-1C9C-632B-012D-3D9622A970FD}"/>
              </a:ext>
            </a:extLst>
          </p:cNvPr>
          <p:cNvSpPr txBox="1"/>
          <p:nvPr/>
        </p:nvSpPr>
        <p:spPr>
          <a:xfrm>
            <a:off x="1076240" y="1861168"/>
            <a:ext cx="319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我们的眼睛看到了算式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5238CF-AE94-2DCF-D50E-9CAD25C167EC}"/>
              </a:ext>
            </a:extLst>
          </p:cNvPr>
          <p:cNvSpPr txBox="1"/>
          <p:nvPr/>
        </p:nvSpPr>
        <p:spPr>
          <a:xfrm>
            <a:off x="1076240" y="2856489"/>
            <a:ext cx="5038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我们的脑子记住了：我们的算式是</a:t>
            </a:r>
            <a:r>
              <a:rPr lang="en-US" altLang="zh-CN" sz="2000" dirty="0"/>
              <a:t>22+45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246852-E48C-D6D8-F0DA-47F1D7BF5B42}"/>
              </a:ext>
            </a:extLst>
          </p:cNvPr>
          <p:cNvSpPr txBox="1"/>
          <p:nvPr/>
        </p:nvSpPr>
        <p:spPr>
          <a:xfrm>
            <a:off x="1076240" y="3851810"/>
            <a:ext cx="3475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把竖式记在纸上或者黑板上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50BDE0-F995-2F83-F63B-96939CC0D014}"/>
              </a:ext>
            </a:extLst>
          </p:cNvPr>
          <p:cNvSpPr txBox="1"/>
          <p:nvPr/>
        </p:nvSpPr>
        <p:spPr>
          <a:xfrm>
            <a:off x="1076240" y="4847131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4.</a:t>
            </a:r>
            <a:r>
              <a:rPr lang="zh-CN" altLang="en-US" sz="2000" dirty="0"/>
              <a:t>计算个位相加、十位相加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35B32C-F904-2BC0-3D0E-FFA9C6BDEB00}"/>
              </a:ext>
            </a:extLst>
          </p:cNvPr>
          <p:cNvSpPr txBox="1"/>
          <p:nvPr/>
        </p:nvSpPr>
        <p:spPr>
          <a:xfrm>
            <a:off x="7355660" y="1861180"/>
            <a:ext cx="287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5.</a:t>
            </a:r>
            <a:r>
              <a:rPr lang="zh-CN" altLang="en-US" sz="2000" dirty="0"/>
              <a:t>把计算结果记在纸上或者黑板上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9C3BB2-7D9F-6493-3868-4DA9767EA03D}"/>
              </a:ext>
            </a:extLst>
          </p:cNvPr>
          <p:cNvSpPr txBox="1"/>
          <p:nvPr/>
        </p:nvSpPr>
        <p:spPr>
          <a:xfrm>
            <a:off x="7355660" y="3143924"/>
            <a:ext cx="293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这就是我们身体做的全部事情吗？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240413-2C2A-5951-2E4C-13885D79D7EC}"/>
              </a:ext>
            </a:extLst>
          </p:cNvPr>
          <p:cNvSpPr txBox="1"/>
          <p:nvPr/>
        </p:nvSpPr>
        <p:spPr>
          <a:xfrm>
            <a:off x="7355660" y="44266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我们的脑子时刻在思考：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我们这一步该做什么？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我们的下一步又该怎么做？</a:t>
            </a:r>
          </a:p>
        </p:txBody>
      </p:sp>
    </p:spTree>
    <p:extLst>
      <p:ext uri="{BB962C8B-B14F-4D97-AF65-F5344CB8AC3E}">
        <p14:creationId xmlns:p14="http://schemas.microsoft.com/office/powerpoint/2010/main" val="10432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46569" y="222969"/>
            <a:ext cx="8216283" cy="759735"/>
          </a:xfrm>
        </p:spPr>
        <p:txBody>
          <a:bodyPr/>
          <a:lstStyle/>
          <a:p>
            <a:r>
              <a:rPr lang="zh-CN" altLang="en-US" dirty="0"/>
              <a:t>计算机会做什么？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773FDD-AE24-63EE-11A6-F89F48EB0A58}"/>
              </a:ext>
            </a:extLst>
          </p:cNvPr>
          <p:cNvSpPr txBox="1"/>
          <p:nvPr/>
        </p:nvSpPr>
        <p:spPr>
          <a:xfrm>
            <a:off x="2507312" y="1658867"/>
            <a:ext cx="501706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计算机的做法并不高深</a:t>
            </a:r>
            <a:r>
              <a:rPr lang="en-US" altLang="zh-CN" dirty="0"/>
              <a:t>——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2000" b="1" dirty="0"/>
              <a:t>我们的身体在计算中用到了哪些部分，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计算机就模仿了哪些部分！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393D80-6980-2453-B1ED-742F3448B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5" y="3338025"/>
            <a:ext cx="2475955" cy="1569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F38A9F-8D74-B3D1-DF48-A3CC5BCDE1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11" y="3860459"/>
            <a:ext cx="2147374" cy="17135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199828-BE4A-40FE-9A8E-674A5DEDE5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92" y="1963772"/>
            <a:ext cx="2340636" cy="19139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4519FD-3E2B-12EA-49EA-934727ABF3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08" y="4396242"/>
            <a:ext cx="1969150" cy="11777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D40EE7-1C72-7B21-B6C0-33D1C65766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10" y="4160896"/>
            <a:ext cx="2147373" cy="20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2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用眼睛看到算式？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8B5370-55D6-8A7D-18BC-BC24A472A8B2}"/>
              </a:ext>
            </a:extLst>
          </p:cNvPr>
          <p:cNvSpPr txBox="1"/>
          <p:nvPr/>
        </p:nvSpPr>
        <p:spPr>
          <a:xfrm>
            <a:off x="3575222" y="2006807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计算机用“输入设备”模仿！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6CD448-6ED9-3987-0800-84B2CDFD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61" y="3049699"/>
            <a:ext cx="3914569" cy="24812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5AB246-EB59-E1F9-9261-D07F39E710CF}"/>
              </a:ext>
            </a:extLst>
          </p:cNvPr>
          <p:cNvSpPr txBox="1"/>
          <p:nvPr/>
        </p:nvSpPr>
        <p:spPr>
          <a:xfrm>
            <a:off x="7191632" y="3782469"/>
            <a:ext cx="356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点击鼠标、按动键盘，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都是在向计算机“输入算式”！</a:t>
            </a:r>
          </a:p>
        </p:txBody>
      </p:sp>
    </p:spTree>
    <p:extLst>
      <p:ext uri="{BB962C8B-B14F-4D97-AF65-F5344CB8AC3E}">
        <p14:creationId xmlns:p14="http://schemas.microsoft.com/office/powerpoint/2010/main" val="286077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“记住”算式和“记下”算式？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5AEA5D-95F6-EEE5-AF28-C5570F611DBA}"/>
              </a:ext>
            </a:extLst>
          </p:cNvPr>
          <p:cNvSpPr txBox="1"/>
          <p:nvPr/>
        </p:nvSpPr>
        <p:spPr>
          <a:xfrm>
            <a:off x="3061142" y="2075934"/>
            <a:ext cx="543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用脑子记住算式，计算机就要模仿“脑子”吗？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357E9-8430-9332-3407-480D43527F56}"/>
              </a:ext>
            </a:extLst>
          </p:cNvPr>
          <p:cNvSpPr txBox="1"/>
          <p:nvPr/>
        </p:nvSpPr>
        <p:spPr>
          <a:xfrm>
            <a:off x="1655010" y="3429000"/>
            <a:ext cx="2734964" cy="1200329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计算机非常严谨！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它需要非常清楚地知道到底该模仿大脑的哪种功能！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FBF030C-30BD-B8C3-21B3-A16424C87C78}"/>
              </a:ext>
            </a:extLst>
          </p:cNvPr>
          <p:cNvSpPr/>
          <p:nvPr/>
        </p:nvSpPr>
        <p:spPr>
          <a:xfrm>
            <a:off x="5277121" y="3893239"/>
            <a:ext cx="1367481" cy="255373"/>
          </a:xfrm>
          <a:prstGeom prst="rightArrow">
            <a:avLst/>
          </a:prstGeom>
          <a:ln>
            <a:solidFill>
              <a:srgbClr val="2626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4C0BAD-8739-E3FE-565B-F477FC3BECB7}"/>
              </a:ext>
            </a:extLst>
          </p:cNvPr>
          <p:cNvSpPr txBox="1"/>
          <p:nvPr/>
        </p:nvSpPr>
        <p:spPr>
          <a:xfrm>
            <a:off x="7199869" y="3521332"/>
            <a:ext cx="3484605" cy="1015663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脑子“记下来”的功能，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计算机用“存储器”来模仿！</a:t>
            </a:r>
          </a:p>
        </p:txBody>
      </p:sp>
    </p:spTree>
    <p:extLst>
      <p:ext uri="{BB962C8B-B14F-4D97-AF65-F5344CB8AC3E}">
        <p14:creationId xmlns:p14="http://schemas.microsoft.com/office/powerpoint/2010/main" val="320560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2BEEB051-0E23-3A70-E5B6-DE04FCA3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75" y="239713"/>
            <a:ext cx="8215313" cy="758825"/>
          </a:xfrm>
        </p:spPr>
        <p:txBody>
          <a:bodyPr/>
          <a:lstStyle/>
          <a:p>
            <a:r>
              <a:rPr lang="zh-CN" altLang="en-US" dirty="0"/>
              <a:t>“记住”算式和“记下”算式？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F5D14-7C78-A0BB-2C7D-A125F59F34C5}"/>
              </a:ext>
            </a:extLst>
          </p:cNvPr>
          <p:cNvSpPr txBox="1"/>
          <p:nvPr/>
        </p:nvSpPr>
        <p:spPr>
          <a:xfrm>
            <a:off x="3278659" y="1878225"/>
            <a:ext cx="5392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我们在计算步骤中，还有哪些步骤需要“记”？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6EAC36-B52A-2098-E047-5A9BAC1BB701}"/>
              </a:ext>
            </a:extLst>
          </p:cNvPr>
          <p:cNvSpPr txBox="1"/>
          <p:nvPr/>
        </p:nvSpPr>
        <p:spPr>
          <a:xfrm>
            <a:off x="1664041" y="3158022"/>
            <a:ext cx="3097427" cy="1754326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眼睛看到算式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脑子记住算式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把算式和竖式记在纸上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计算个位十位相加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把计算结果记在纸上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F3CCC1-384C-038F-CA86-054366470BE1}"/>
              </a:ext>
            </a:extLst>
          </p:cNvPr>
          <p:cNvSpPr txBox="1"/>
          <p:nvPr/>
        </p:nvSpPr>
        <p:spPr>
          <a:xfrm>
            <a:off x="6659582" y="3250354"/>
            <a:ext cx="44839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有的时候，我们需要把东西记在脑子里</a:t>
            </a:r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有的时候，我们需要把东西记在纸上</a:t>
            </a:r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这两种方法有什么区别？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397B85A-DFF2-F93A-F0AA-F048DCB6EB0C}"/>
              </a:ext>
            </a:extLst>
          </p:cNvPr>
          <p:cNvSpPr/>
          <p:nvPr/>
        </p:nvSpPr>
        <p:spPr>
          <a:xfrm>
            <a:off x="5061441" y="3907498"/>
            <a:ext cx="1367481" cy="255373"/>
          </a:xfrm>
          <a:prstGeom prst="rightArrow">
            <a:avLst/>
          </a:prstGeom>
          <a:ln>
            <a:solidFill>
              <a:srgbClr val="26262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61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64FF1CD9-2132-0794-181C-8168C78EC716}"/>
              </a:ext>
            </a:extLst>
          </p:cNvPr>
          <p:cNvSpPr txBox="1">
            <a:spLocks/>
          </p:cNvSpPr>
          <p:nvPr/>
        </p:nvSpPr>
        <p:spPr>
          <a:xfrm>
            <a:off x="282575" y="239713"/>
            <a:ext cx="8215313" cy="758825"/>
          </a:xfrm>
          <a:prstGeom prst="rect">
            <a:avLst/>
          </a:prstGeo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“记住”算式和“记下”算式？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1E4C3A-51DB-9A04-335B-616949FF5CD8}"/>
              </a:ext>
            </a:extLst>
          </p:cNvPr>
          <p:cNvSpPr txBox="1"/>
          <p:nvPr/>
        </p:nvSpPr>
        <p:spPr>
          <a:xfrm>
            <a:off x="1145058" y="2026367"/>
            <a:ext cx="3328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计算机很严谨：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什么时候该“记在脑子里”？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什么时候该“记在纸上”？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4CFB3-9DD2-D848-8BE2-BBA8BF56878C}"/>
              </a:ext>
            </a:extLst>
          </p:cNvPr>
          <p:cNvSpPr txBox="1"/>
          <p:nvPr/>
        </p:nvSpPr>
        <p:spPr>
          <a:xfrm>
            <a:off x="1145058" y="3978876"/>
            <a:ext cx="3146855" cy="1477328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内容不多，但需要我们很快地描述</a:t>
            </a:r>
            <a:r>
              <a:rPr lang="en-US" altLang="zh-CN" dirty="0"/>
              <a:t>——</a:t>
            </a:r>
            <a:r>
              <a:rPr lang="zh-CN" altLang="en-US" dirty="0"/>
              <a:t>记在脑子里！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内容较多，但不需要我们很快地描述</a:t>
            </a:r>
            <a:r>
              <a:rPr lang="en-US" altLang="zh-CN" dirty="0"/>
              <a:t>——</a:t>
            </a:r>
            <a:r>
              <a:rPr lang="zh-CN" altLang="en-US" dirty="0"/>
              <a:t>记在纸上！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C61A18-DF62-AF67-EBB8-97553F971E26}"/>
              </a:ext>
            </a:extLst>
          </p:cNvPr>
          <p:cNvSpPr txBox="1"/>
          <p:nvPr/>
        </p:nvSpPr>
        <p:spPr>
          <a:xfrm>
            <a:off x="4769557" y="2303868"/>
            <a:ext cx="3328088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计算机用“内存”这种存储器，模仿“记在脑子里”的功能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D15145-BCA4-3D8B-E3EC-7CC60476A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82" y="3280719"/>
            <a:ext cx="3022979" cy="18080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1D5B76-9FDA-8D71-512B-ECE489AB4034}"/>
              </a:ext>
            </a:extLst>
          </p:cNvPr>
          <p:cNvSpPr txBox="1"/>
          <p:nvPr/>
        </p:nvSpPr>
        <p:spPr>
          <a:xfrm>
            <a:off x="8497888" y="2303867"/>
            <a:ext cx="3418703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计算机用“硬盘”这种存储器，模仿“记在纸上”的功能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B17A8D-44EF-1B5F-6677-EAA93157A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443" y="3280719"/>
            <a:ext cx="2537241" cy="20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6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计算个位相加、十位相加？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4B7557-356F-B897-0DE9-41D879D6F812}"/>
              </a:ext>
            </a:extLst>
          </p:cNvPr>
          <p:cNvSpPr txBox="1"/>
          <p:nvPr/>
        </p:nvSpPr>
        <p:spPr>
          <a:xfrm>
            <a:off x="4049684" y="1891478"/>
            <a:ext cx="44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大脑负责“计算”的功能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计算机用“运算器”模仿！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6175C4-A6B1-459F-AF66-B55FB6193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8" y="3168783"/>
            <a:ext cx="3018291" cy="24085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89229D-A836-3475-D168-AE581CA7AF24}"/>
              </a:ext>
            </a:extLst>
          </p:cNvPr>
          <p:cNvSpPr txBox="1"/>
          <p:nvPr/>
        </p:nvSpPr>
        <p:spPr>
          <a:xfrm>
            <a:off x="6722077" y="4049886"/>
            <a:ext cx="2529016" cy="646331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这个小零件，就是一刻不停计算的“最强大脑”</a:t>
            </a:r>
          </a:p>
        </p:txBody>
      </p:sp>
    </p:spTree>
    <p:extLst>
      <p:ext uri="{BB962C8B-B14F-4D97-AF65-F5344CB8AC3E}">
        <p14:creationId xmlns:p14="http://schemas.microsoft.com/office/powerpoint/2010/main" val="42041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用手写出计算结果？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3921E3-15C5-BF47-822F-C6BF007DB01B}"/>
              </a:ext>
            </a:extLst>
          </p:cNvPr>
          <p:cNvSpPr txBox="1"/>
          <p:nvPr/>
        </p:nvSpPr>
        <p:spPr>
          <a:xfrm>
            <a:off x="3743295" y="1949142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计算机用“输出设备”模仿！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ED4DA-E3AB-7469-7AF3-5B0E496BA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21" y="2857686"/>
            <a:ext cx="3006294" cy="29318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44C78C-2E9B-8D24-2CBD-3F69A537C0B9}"/>
              </a:ext>
            </a:extLst>
          </p:cNvPr>
          <p:cNvSpPr txBox="1"/>
          <p:nvPr/>
        </p:nvSpPr>
        <p:spPr>
          <a:xfrm>
            <a:off x="6433751" y="3715264"/>
            <a:ext cx="24960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我们能看到的、听到的一切，都是输出设备“告诉”我们的！</a:t>
            </a:r>
          </a:p>
        </p:txBody>
      </p:sp>
    </p:spTree>
    <p:extLst>
      <p:ext uri="{BB962C8B-B14F-4D97-AF65-F5344CB8AC3E}">
        <p14:creationId xmlns:p14="http://schemas.microsoft.com/office/powerpoint/2010/main" val="36432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大脑“思考步骤”的功能？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109C7E-3C36-D567-5582-254FEB4FDF95}"/>
              </a:ext>
            </a:extLst>
          </p:cNvPr>
          <p:cNvSpPr txBox="1"/>
          <p:nvPr/>
        </p:nvSpPr>
        <p:spPr>
          <a:xfrm>
            <a:off x="3743295" y="1949142"/>
            <a:ext cx="4020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计算机用“控制器”模仿！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8793A-0C5C-9E64-AC32-8D5A2E1CA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05" y="3061691"/>
            <a:ext cx="3018291" cy="24085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8B6013-8F34-CA0F-D4F7-903305F6C6D1}"/>
              </a:ext>
            </a:extLst>
          </p:cNvPr>
          <p:cNvSpPr txBox="1"/>
          <p:nvPr/>
        </p:nvSpPr>
        <p:spPr>
          <a:xfrm>
            <a:off x="6597706" y="3429000"/>
            <a:ext cx="3650165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运算器和控制器，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它们被装在了一起！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000" b="1" dirty="0">
                <a:solidFill>
                  <a:srgbClr val="FF4B4B"/>
                </a:solidFill>
              </a:rPr>
              <a:t>它们有一个共同的名字：</a:t>
            </a:r>
            <a:r>
              <a:rPr lang="en-US" altLang="zh-CN" sz="2000" b="1" dirty="0">
                <a:solidFill>
                  <a:srgbClr val="FF4B4B"/>
                </a:solidFill>
              </a:rPr>
              <a:t>CPU</a:t>
            </a:r>
            <a:endParaRPr lang="zh-CN" altLang="en-US" sz="20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108635-C7F7-8660-231E-F0BDEB79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4BB856-A258-B5B5-1952-F14EA656CFFB}"/>
              </a:ext>
            </a:extLst>
          </p:cNvPr>
          <p:cNvSpPr txBox="1"/>
          <p:nvPr/>
        </p:nvSpPr>
        <p:spPr>
          <a:xfrm>
            <a:off x="3291016" y="1598139"/>
            <a:ext cx="560996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现在是：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</a:rPr>
              <a:t>拆解时间！</a:t>
            </a:r>
          </a:p>
        </p:txBody>
      </p:sp>
    </p:spTree>
    <p:extLst>
      <p:ext uri="{BB962C8B-B14F-4D97-AF65-F5344CB8AC3E}">
        <p14:creationId xmlns:p14="http://schemas.microsoft.com/office/powerpoint/2010/main" val="174403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8336" y="532766"/>
            <a:ext cx="8216283" cy="759735"/>
          </a:xfrm>
        </p:spPr>
        <p:txBody>
          <a:bodyPr/>
          <a:lstStyle/>
          <a:p>
            <a:r>
              <a:rPr lang="zh-CN" altLang="en-US" dirty="0"/>
              <a:t>做几个算术题？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360625-8F29-B171-8B7C-EDE52D61E452}"/>
              </a:ext>
            </a:extLst>
          </p:cNvPr>
          <p:cNvSpPr txBox="1"/>
          <p:nvPr/>
        </p:nvSpPr>
        <p:spPr>
          <a:xfrm>
            <a:off x="1541505" y="1836891"/>
            <a:ext cx="241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3+9=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CB1EB0-8816-FCFF-6CF9-342BC403B721}"/>
              </a:ext>
            </a:extLst>
          </p:cNvPr>
          <p:cNvSpPr txBox="1"/>
          <p:nvPr/>
        </p:nvSpPr>
        <p:spPr>
          <a:xfrm>
            <a:off x="1541505" y="2927702"/>
            <a:ext cx="270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4×8=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42BB86-440A-23AA-7B85-61F9AC999976}"/>
              </a:ext>
            </a:extLst>
          </p:cNvPr>
          <p:cNvSpPr txBox="1"/>
          <p:nvPr/>
        </p:nvSpPr>
        <p:spPr>
          <a:xfrm>
            <a:off x="2201005" y="1838378"/>
            <a:ext cx="120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202D28-7FA8-5B99-2756-31948FB69008}"/>
              </a:ext>
            </a:extLst>
          </p:cNvPr>
          <p:cNvSpPr txBox="1"/>
          <p:nvPr/>
        </p:nvSpPr>
        <p:spPr>
          <a:xfrm>
            <a:off x="2201005" y="2930675"/>
            <a:ext cx="110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32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0F03F0-2479-8DC4-E7ED-CC908AFB9646}"/>
              </a:ext>
            </a:extLst>
          </p:cNvPr>
          <p:cNvSpPr txBox="1"/>
          <p:nvPr/>
        </p:nvSpPr>
        <p:spPr>
          <a:xfrm>
            <a:off x="1509135" y="4024458"/>
            <a:ext cx="310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22+45=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03E665-8C2F-D136-7FEC-ECC6CD698A3C}"/>
              </a:ext>
            </a:extLst>
          </p:cNvPr>
          <p:cNvSpPr txBox="1"/>
          <p:nvPr/>
        </p:nvSpPr>
        <p:spPr>
          <a:xfrm>
            <a:off x="2526708" y="4030403"/>
            <a:ext cx="116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67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5EFF3-F87A-799B-CE3A-B772A87F6428}"/>
              </a:ext>
            </a:extLst>
          </p:cNvPr>
          <p:cNvSpPr txBox="1"/>
          <p:nvPr/>
        </p:nvSpPr>
        <p:spPr>
          <a:xfrm>
            <a:off x="1509135" y="5193289"/>
            <a:ext cx="224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34×56=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5BB9E6-46DD-E79B-0962-3A568FC2D8EC}"/>
              </a:ext>
            </a:extLst>
          </p:cNvPr>
          <p:cNvSpPr txBox="1"/>
          <p:nvPr/>
        </p:nvSpPr>
        <p:spPr>
          <a:xfrm>
            <a:off x="2453879" y="5193289"/>
            <a:ext cx="1072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1904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F42E77-8A17-59B3-8502-E239841CDDA6}"/>
              </a:ext>
            </a:extLst>
          </p:cNvPr>
          <p:cNvSpPr txBox="1"/>
          <p:nvPr/>
        </p:nvSpPr>
        <p:spPr>
          <a:xfrm>
            <a:off x="5133048" y="2058314"/>
            <a:ext cx="1925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1234+2345=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296B90-0660-DE41-C92E-282D923C9BA6}"/>
              </a:ext>
            </a:extLst>
          </p:cNvPr>
          <p:cNvSpPr txBox="1"/>
          <p:nvPr/>
        </p:nvSpPr>
        <p:spPr>
          <a:xfrm>
            <a:off x="6724481" y="2048060"/>
            <a:ext cx="2152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3579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37396A-E7DA-5DA2-EBD6-17EF3E03AD78}"/>
              </a:ext>
            </a:extLst>
          </p:cNvPr>
          <p:cNvSpPr txBox="1"/>
          <p:nvPr/>
        </p:nvSpPr>
        <p:spPr>
          <a:xfrm>
            <a:off x="5111440" y="3152427"/>
            <a:ext cx="360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1234567890+9876543210=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38E14-6612-5873-5878-5AC146780E30}"/>
              </a:ext>
            </a:extLst>
          </p:cNvPr>
          <p:cNvSpPr txBox="1"/>
          <p:nvPr/>
        </p:nvSpPr>
        <p:spPr>
          <a:xfrm>
            <a:off x="8535749" y="3121649"/>
            <a:ext cx="185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有些费力！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7104C1-9DFB-A31E-2F0C-3EBE07CE4943}"/>
              </a:ext>
            </a:extLst>
          </p:cNvPr>
          <p:cNvSpPr txBox="1"/>
          <p:nvPr/>
        </p:nvSpPr>
        <p:spPr>
          <a:xfrm>
            <a:off x="5111440" y="4246540"/>
            <a:ext cx="6805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1357×2468-1234×5678+135÷246×1. 234×2.3456=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98CE0B-01FB-19F5-9D02-0683017328EF}"/>
              </a:ext>
            </a:extLst>
          </p:cNvPr>
          <p:cNvSpPr txBox="1"/>
          <p:nvPr/>
        </p:nvSpPr>
        <p:spPr>
          <a:xfrm>
            <a:off x="5084537" y="4889242"/>
            <a:ext cx="4377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根本没法计算！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BB3295-C2E1-C0E0-68FE-37E554BF8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B143F5-B052-F97C-265F-379A10F5ECB6}"/>
              </a:ext>
            </a:extLst>
          </p:cNvPr>
          <p:cNvSpPr txBox="1"/>
          <p:nvPr/>
        </p:nvSpPr>
        <p:spPr>
          <a:xfrm>
            <a:off x="3291016" y="1598139"/>
            <a:ext cx="560996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现在是：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</a:rPr>
              <a:t>表演时间！</a:t>
            </a:r>
          </a:p>
        </p:txBody>
      </p:sp>
    </p:spTree>
    <p:extLst>
      <p:ext uri="{BB962C8B-B14F-4D97-AF65-F5344CB8AC3E}">
        <p14:creationId xmlns:p14="http://schemas.microsoft.com/office/powerpoint/2010/main" val="181071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27C525B9-2DD6-A59A-AF1D-4D6CF61C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270" y="1458095"/>
            <a:ext cx="4883291" cy="3764693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sz="3600" dirty="0"/>
            </a:br>
            <a:r>
              <a:rPr lang="en-US" altLang="zh-CN" sz="3600" dirty="0"/>
              <a:t>6</a:t>
            </a:r>
            <a:r>
              <a:rPr lang="zh-CN" altLang="en-US" sz="3600" dirty="0"/>
              <a:t>个人为一小组，每个小组先分好角色，按照“剧本”自行排练。</a:t>
            </a:r>
            <a:br>
              <a:rPr lang="en-US" altLang="zh-CN" sz="3600" dirty="0"/>
            </a:br>
            <a:br>
              <a:rPr lang="en-US" altLang="zh-CN" sz="3600" dirty="0"/>
            </a:br>
            <a:r>
              <a:rPr lang="en-US" altLang="zh-CN" sz="3600" dirty="0"/>
              <a:t>15</a:t>
            </a:r>
            <a:r>
              <a:rPr lang="zh-CN" altLang="en-US" sz="3600" dirty="0"/>
              <a:t>分钟后，我们会挑一些小组上台展示表演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5088" y="626330"/>
            <a:ext cx="2140091" cy="807054"/>
          </a:xfrm>
        </p:spPr>
        <p:txBody>
          <a:bodyPr/>
          <a:lstStyle/>
          <a:p>
            <a:pPr algn="ctr"/>
            <a:r>
              <a:rPr lang="zh-CN" altLang="en-US" dirty="0"/>
              <a:t>角色安排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B8FDAA79-B227-A2C6-F016-A131E3536F3D}"/>
              </a:ext>
            </a:extLst>
          </p:cNvPr>
          <p:cNvSpPr txBox="1">
            <a:spLocks/>
          </p:cNvSpPr>
          <p:nvPr/>
        </p:nvSpPr>
        <p:spPr>
          <a:xfrm>
            <a:off x="6252283" y="222803"/>
            <a:ext cx="2140091" cy="807054"/>
          </a:xfrm>
          <a:prstGeom prst="rect">
            <a:avLst/>
          </a:prstGeo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剧本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DA05FF9-6A55-6117-0CFF-BA3FFDA7B050}"/>
              </a:ext>
            </a:extLst>
          </p:cNvPr>
          <p:cNvCxnSpPr>
            <a:cxnSpLocks/>
          </p:cNvCxnSpPr>
          <p:nvPr/>
        </p:nvCxnSpPr>
        <p:spPr>
          <a:xfrm>
            <a:off x="4654378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03E296B-459E-DEFB-EA5A-D7CA0E20188A}"/>
              </a:ext>
            </a:extLst>
          </p:cNvPr>
          <p:cNvSpPr txBox="1"/>
          <p:nvPr/>
        </p:nvSpPr>
        <p:spPr>
          <a:xfrm>
            <a:off x="1039715" y="1977081"/>
            <a:ext cx="2766192" cy="3504412"/>
          </a:xfrm>
          <a:prstGeom prst="rect">
            <a:avLst/>
          </a:prstGeom>
          <a:noFill/>
        </p:spPr>
        <p:txBody>
          <a:bodyPr wrap="none" lIns="108000" tIns="72000" rtlCol="0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一人扮演“输入设备”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一人扮演“内存”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一人扮演“硬盘”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一</a:t>
            </a:r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人扮演“运算器”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一人扮演“控制器”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一人扮演“输出设备”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2399CD-98AE-16D3-0C3A-0310D383A691}"/>
              </a:ext>
            </a:extLst>
          </p:cNvPr>
          <p:cNvSpPr txBox="1"/>
          <p:nvPr/>
        </p:nvSpPr>
        <p:spPr>
          <a:xfrm>
            <a:off x="5025106" y="1279885"/>
            <a:ext cx="673453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“输入设备”向“内存”报出算式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“内存”负责重复一遍记住的算式，再将算式报给“控制器”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要求“硬盘”将算式和竖式在纸上写下来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要求“运算器”计算个位和十位结果，并将得数报给“硬盘”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“控制器”下令，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  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要求“硬盘”把个位和十位数字在竖式中写下来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“硬盘”把最后的运算结果报给“内存”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“内存”把结果报给“输出设备”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“输出设备”大声说出最终的结果，代表完整的运算流程结束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04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EC3D8-4F79-0D9E-F9E3-C386AAE9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72CDD8-F330-65B5-0E9E-8BF731E7E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2" y="0"/>
            <a:ext cx="1225134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A01013-74D8-50B3-0723-99022669A437}"/>
              </a:ext>
            </a:extLst>
          </p:cNvPr>
          <p:cNvSpPr txBox="1"/>
          <p:nvPr/>
        </p:nvSpPr>
        <p:spPr>
          <a:xfrm>
            <a:off x="5066951" y="2667699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378846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还是这个算式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618996-E862-7AEC-8527-A3D78F4B9FB0}"/>
              </a:ext>
            </a:extLst>
          </p:cNvPr>
          <p:cNvSpPr txBox="1"/>
          <p:nvPr/>
        </p:nvSpPr>
        <p:spPr>
          <a:xfrm>
            <a:off x="3614617" y="3978596"/>
            <a:ext cx="481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有什么比较好的办法把它算出来？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CD2996-4D13-0667-40FF-795B48FD4BAD}"/>
              </a:ext>
            </a:extLst>
          </p:cNvPr>
          <p:cNvSpPr txBox="1"/>
          <p:nvPr/>
        </p:nvSpPr>
        <p:spPr>
          <a:xfrm>
            <a:off x="1987858" y="2648571"/>
            <a:ext cx="82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1357×2468-1234×5678+135÷246×1. 234×2.3456=  </a:t>
            </a:r>
            <a:r>
              <a:rPr lang="zh-CN" altLang="en-US" sz="2400" dirty="0"/>
              <a:t>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836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既然算数这么快，它能做什么？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DBF33C-DDC9-F1C8-A2BA-828A18250CA9}"/>
              </a:ext>
            </a:extLst>
          </p:cNvPr>
          <p:cNvSpPr txBox="1"/>
          <p:nvPr/>
        </p:nvSpPr>
        <p:spPr>
          <a:xfrm>
            <a:off x="2500438" y="2397055"/>
            <a:ext cx="6675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需要大量计算的工作，可以毫不费力地快速完成！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886A86-E5D5-0EF9-8211-DA2A517B1BF8}"/>
              </a:ext>
            </a:extLst>
          </p:cNvPr>
          <p:cNvSpPr txBox="1"/>
          <p:nvPr/>
        </p:nvSpPr>
        <p:spPr>
          <a:xfrm>
            <a:off x="3872037" y="4056833"/>
            <a:ext cx="406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例如，大家考试的平均分计算</a:t>
            </a:r>
            <a:r>
              <a:rPr lang="en-US" altLang="zh-CN" sz="2000" dirty="0"/>
              <a:t>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74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720330198547">
            <a:hlinkClick r:id="" action="ppaction://media"/>
            <a:extLst>
              <a:ext uri="{FF2B5EF4-FFF2-40B4-BE49-F238E27FC236}">
                <a16:creationId xmlns:a16="http://schemas.microsoft.com/office/drawing/2014/main" id="{2C7A51A9-A30B-1078-A067-304436A31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9471"/>
            <a:ext cx="12192000" cy="66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既然算数这么快，它能做什么？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C1D019-F042-1552-A238-E7B539A81E67}"/>
              </a:ext>
            </a:extLst>
          </p:cNvPr>
          <p:cNvSpPr txBox="1"/>
          <p:nvPr/>
        </p:nvSpPr>
        <p:spPr>
          <a:xfrm>
            <a:off x="2929316" y="2492347"/>
            <a:ext cx="5834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能不能把其他更丰富的工作变成计算题，让计算机来“计算</a:t>
            </a:r>
            <a:r>
              <a:rPr lang="en-US" altLang="zh-CN" sz="2400" dirty="0"/>
              <a:t>”</a:t>
            </a:r>
            <a:r>
              <a:rPr lang="zh-CN" altLang="en-US" sz="2400" dirty="0"/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3F0E08-2DBF-0D2F-A2DD-5A62A91CBB39}"/>
              </a:ext>
            </a:extLst>
          </p:cNvPr>
          <p:cNvSpPr txBox="1"/>
          <p:nvPr/>
        </p:nvSpPr>
        <p:spPr>
          <a:xfrm>
            <a:off x="2232053" y="4108918"/>
            <a:ext cx="7727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把需要做的事情巧妙地“翻译”成算术题！</a:t>
            </a:r>
          </a:p>
        </p:txBody>
      </p:sp>
    </p:spTree>
    <p:extLst>
      <p:ext uri="{BB962C8B-B14F-4D97-AF65-F5344CB8AC3E}">
        <p14:creationId xmlns:p14="http://schemas.microsoft.com/office/powerpoint/2010/main" val="406941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24CE86-193F-468F-7F46-915E92511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1"/>
            <a:ext cx="12172950" cy="6858001"/>
          </a:xfrm>
          <a:prstGeom prst="rect">
            <a:avLst/>
          </a:prstGeom>
        </p:spPr>
      </p:pic>
      <p:pic>
        <p:nvPicPr>
          <p:cNvPr id="2" name="1720331040453">
            <a:hlinkClick r:id="" action="ppaction://media"/>
            <a:extLst>
              <a:ext uri="{FF2B5EF4-FFF2-40B4-BE49-F238E27FC236}">
                <a16:creationId xmlns:a16="http://schemas.microsoft.com/office/drawing/2014/main" id="{8975ED5C-47A9-324A-D2D1-918F93110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95375"/>
            <a:ext cx="12182475" cy="5762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4001F5-2E94-33D3-2339-98D4FE38840E}"/>
              </a:ext>
            </a:extLst>
          </p:cNvPr>
          <p:cNvSpPr txBox="1"/>
          <p:nvPr/>
        </p:nvSpPr>
        <p:spPr>
          <a:xfrm>
            <a:off x="4076542" y="286077"/>
            <a:ext cx="464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例如：让计算机放个视频？</a:t>
            </a:r>
          </a:p>
        </p:txBody>
      </p:sp>
    </p:spTree>
    <p:extLst>
      <p:ext uri="{BB962C8B-B14F-4D97-AF65-F5344CB8AC3E}">
        <p14:creationId xmlns:p14="http://schemas.microsoft.com/office/powerpoint/2010/main" val="40637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生活中处处都有计算机！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AD8923-A013-461D-C7C5-C7BAC5ACA7CA}"/>
              </a:ext>
            </a:extLst>
          </p:cNvPr>
          <p:cNvSpPr txBox="1"/>
          <p:nvPr/>
        </p:nvSpPr>
        <p:spPr>
          <a:xfrm>
            <a:off x="4183582" y="2072193"/>
            <a:ext cx="2670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我们的手机？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教室里的电脑大屏？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教室墙上的电子表？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C726DD-A262-7BAA-EC86-40FE27D0DF68}"/>
              </a:ext>
            </a:extLst>
          </p:cNvPr>
          <p:cNvSpPr txBox="1"/>
          <p:nvPr/>
        </p:nvSpPr>
        <p:spPr>
          <a:xfrm>
            <a:off x="3127570" y="4547724"/>
            <a:ext cx="5061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它们能运转起来，全是因为有计算机在它们背后一刻不停地快速做计算题！</a:t>
            </a:r>
          </a:p>
        </p:txBody>
      </p:sp>
    </p:spTree>
    <p:extLst>
      <p:ext uri="{BB962C8B-B14F-4D97-AF65-F5344CB8AC3E}">
        <p14:creationId xmlns:p14="http://schemas.microsoft.com/office/powerpoint/2010/main" val="194421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1833" y="239152"/>
            <a:ext cx="8216283" cy="759735"/>
          </a:xfrm>
        </p:spPr>
        <p:txBody>
          <a:bodyPr/>
          <a:lstStyle/>
          <a:p>
            <a:r>
              <a:rPr lang="zh-CN" altLang="en-US" dirty="0"/>
              <a:t>计算机怎么做到这么快地计算的？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4A8A14-BC09-CCA2-516D-977A9456F0F9}"/>
              </a:ext>
            </a:extLst>
          </p:cNvPr>
          <p:cNvSpPr txBox="1"/>
          <p:nvPr/>
        </p:nvSpPr>
        <p:spPr>
          <a:xfrm>
            <a:off x="2323891" y="1997198"/>
            <a:ext cx="64883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22+45=</a:t>
            </a:r>
            <a:r>
              <a:rPr lang="zh-CN" altLang="en-US" sz="2800" b="1" dirty="0"/>
              <a:t>？</a:t>
            </a:r>
            <a:endParaRPr lang="en-US" altLang="zh-CN" sz="2800" b="1" dirty="0"/>
          </a:p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我们在小学一二年级的时候，是怎么计算</a:t>
            </a:r>
            <a:r>
              <a:rPr lang="en-US" altLang="zh-CN" sz="2000" dirty="0"/>
              <a:t>22+45</a:t>
            </a:r>
            <a:r>
              <a:rPr lang="zh-CN" altLang="en-US" sz="2000" dirty="0"/>
              <a:t>的？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2E1BF-F8B8-87C3-E9CC-E67E5696DFAD}"/>
              </a:ext>
            </a:extLst>
          </p:cNvPr>
          <p:cNvSpPr txBox="1"/>
          <p:nvPr/>
        </p:nvSpPr>
        <p:spPr>
          <a:xfrm>
            <a:off x="2735846" y="3957003"/>
            <a:ext cx="56644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列竖式计算！</a:t>
            </a:r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pPr algn="ctr"/>
            <a:r>
              <a:rPr lang="zh-CN" altLang="en-US" sz="2000" dirty="0"/>
              <a:t>在列竖式计算的过程中，我们执行了哪些步骤？</a:t>
            </a:r>
          </a:p>
        </p:txBody>
      </p:sp>
    </p:spTree>
    <p:extLst>
      <p:ext uri="{BB962C8B-B14F-4D97-AF65-F5344CB8AC3E}">
        <p14:creationId xmlns:p14="http://schemas.microsoft.com/office/powerpoint/2010/main" val="427488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909</Words>
  <Application>Microsoft Office PowerPoint</Application>
  <PresentationFormat>宽屏</PresentationFormat>
  <Paragraphs>153</Paragraphs>
  <Slides>23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-apple-system</vt:lpstr>
      <vt:lpstr>等线</vt:lpstr>
      <vt:lpstr>Arial</vt:lpstr>
      <vt:lpstr>微软雅黑</vt:lpstr>
      <vt:lpstr>Office 主题​​</vt:lpstr>
      <vt:lpstr>“超级大脑”是如何练成的？</vt:lpstr>
      <vt:lpstr>做几个算术题？</vt:lpstr>
      <vt:lpstr>还是这个算式……</vt:lpstr>
      <vt:lpstr>既然算数这么快，它能做什么？</vt:lpstr>
      <vt:lpstr>PowerPoint 演示文稿</vt:lpstr>
      <vt:lpstr>既然算数这么快，它能做什么？</vt:lpstr>
      <vt:lpstr>PowerPoint 演示文稿</vt:lpstr>
      <vt:lpstr>生活中处处都有计算机！</vt:lpstr>
      <vt:lpstr>计算机怎么做到这么快地计算的？</vt:lpstr>
      <vt:lpstr>我们做了哪些步骤？</vt:lpstr>
      <vt:lpstr>计算机会做什么？</vt:lpstr>
      <vt:lpstr>用眼睛看到算式？</vt:lpstr>
      <vt:lpstr>“记住”算式和“记下”算式？</vt:lpstr>
      <vt:lpstr>“记住”算式和“记下”算式？</vt:lpstr>
      <vt:lpstr>PowerPoint 演示文稿</vt:lpstr>
      <vt:lpstr>计算个位相加、十位相加？</vt:lpstr>
      <vt:lpstr>用手写出计算结果？</vt:lpstr>
      <vt:lpstr>大脑“思考步骤”的功能？</vt:lpstr>
      <vt:lpstr>PowerPoint 演示文稿</vt:lpstr>
      <vt:lpstr>PowerPoint 演示文稿</vt:lpstr>
      <vt:lpstr> 6个人为一小组，每个小组先分好角色，按照“剧本”自行排练。  15分钟后，我们会挑一些小组上台展示表演 </vt:lpstr>
      <vt:lpstr>角色安排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鹏昊 匡</cp:lastModifiedBy>
  <cp:revision>3</cp:revision>
  <dcterms:created xsi:type="dcterms:W3CDTF">2023-09-13T02:23:09Z</dcterms:created>
  <dcterms:modified xsi:type="dcterms:W3CDTF">2024-07-14T15:10:14Z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80B76266CAF048D0B180BD7250798C20</vt:lpwstr>
  </property>
</Properties>
</file>